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F698B5E-16BE-421A-B1F6-AF82085CBCF2}" type="datetimeFigureOut">
              <a:rPr lang="en-US" smtClean="0"/>
              <a:t>2/10/2025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404C566-67FF-4258-983C-D8F21392D1CA}"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698B5E-16BE-421A-B1F6-AF82085CBCF2}"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4C566-67FF-4258-983C-D8F21392D1C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698B5E-16BE-421A-B1F6-AF82085CBCF2}"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4C566-67FF-4258-983C-D8F21392D1C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F698B5E-16BE-421A-B1F6-AF82085CBCF2}"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4C566-67FF-4258-983C-D8F21392D1CA}"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F698B5E-16BE-421A-B1F6-AF82085CBCF2}" type="datetimeFigureOut">
              <a:rPr lang="en-US" smtClean="0"/>
              <a:t>2/10/2025</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404C566-67FF-4258-983C-D8F21392D1C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F698B5E-16BE-421A-B1F6-AF82085CBCF2}"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4C566-67FF-4258-983C-D8F21392D1CA}"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F698B5E-16BE-421A-B1F6-AF82085CBCF2}" type="datetimeFigureOut">
              <a:rPr lang="en-US" smtClean="0"/>
              <a:t>2/10/2025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04C566-67FF-4258-983C-D8F21392D1CA}"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F698B5E-16BE-421A-B1F6-AF82085CBCF2}" type="datetimeFigureOut">
              <a:rPr lang="en-US" smtClean="0"/>
              <a:t>2/10/2025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04C566-67FF-4258-983C-D8F21392D1C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698B5E-16BE-421A-B1F6-AF82085CBCF2}" type="datetimeFigureOut">
              <a:rPr lang="en-US" smtClean="0"/>
              <a:t>2/10/2025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04C566-67FF-4258-983C-D8F21392D1C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F698B5E-16BE-421A-B1F6-AF82085CBCF2}"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4C566-67FF-4258-983C-D8F21392D1CA}"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F698B5E-16BE-421A-B1F6-AF82085CBCF2}" type="datetimeFigureOut">
              <a:rPr lang="en-US" smtClean="0"/>
              <a:t>2/10/2025</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8404C566-67FF-4258-983C-D8F21392D1CA}"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F698B5E-16BE-421A-B1F6-AF82085CBCF2}" type="datetimeFigureOut">
              <a:rPr lang="en-US" smtClean="0"/>
              <a:t>2/10/2025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404C566-67FF-4258-983C-D8F21392D1C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err="1" smtClean="0"/>
              <a:t>Organisational</a:t>
            </a:r>
            <a:r>
              <a:rPr lang="en-US" b="1" dirty="0" smtClean="0"/>
              <a:t> </a:t>
            </a:r>
            <a:r>
              <a:rPr lang="en-US" b="1" dirty="0" err="1" smtClean="0"/>
              <a:t>behaviour</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Importance or Significance of Organizational Behaviour:</a:t>
            </a:r>
            <a:endParaRPr lang="en-US" dirty="0"/>
          </a:p>
        </p:txBody>
      </p:sp>
      <p:sp>
        <p:nvSpPr>
          <p:cNvPr id="3" name="Content Placeholder 2"/>
          <p:cNvSpPr>
            <a:spLocks noGrp="1"/>
          </p:cNvSpPr>
          <p:nvPr>
            <p:ph sz="quarter" idx="1"/>
          </p:nvPr>
        </p:nvSpPr>
        <p:spPr/>
        <p:txBody>
          <a:bodyPr>
            <a:normAutofit fontScale="77500" lnSpcReduction="20000"/>
          </a:bodyPr>
          <a:lstStyle/>
          <a:p>
            <a:pPr lvl="0" algn="just"/>
            <a:r>
              <a:rPr lang="en-US" b="1" i="1" dirty="0" smtClean="0"/>
              <a:t>Inter-group Level:</a:t>
            </a:r>
            <a:r>
              <a:rPr lang="en-US" i="1" dirty="0" smtClean="0"/>
              <a:t> </a:t>
            </a:r>
            <a:r>
              <a:rPr lang="en-US" dirty="0" smtClean="0"/>
              <a:t>The </a:t>
            </a:r>
            <a:r>
              <a:rPr lang="en-US" dirty="0" err="1" smtClean="0"/>
              <a:t>organisation</a:t>
            </a:r>
            <a:r>
              <a:rPr lang="en-US" dirty="0" smtClean="0"/>
              <a:t> is made up of many groups that develop complex relationships to build their process and substance. Understanding the effect of group relationships is important for managers in today's </a:t>
            </a:r>
            <a:r>
              <a:rPr lang="en-US" dirty="0" err="1" smtClean="0"/>
              <a:t>organisation</a:t>
            </a:r>
            <a:r>
              <a:rPr lang="en-US" dirty="0" smtClean="0"/>
              <a:t>. Inter-group relationship may be in the form of co-operation or competition.</a:t>
            </a:r>
          </a:p>
          <a:p>
            <a:pPr algn="just"/>
            <a:r>
              <a:rPr lang="en-US" dirty="0" smtClean="0"/>
              <a:t>The co-operative relationships help the </a:t>
            </a:r>
            <a:r>
              <a:rPr lang="en-US" dirty="0" err="1" smtClean="0"/>
              <a:t>organisation</a:t>
            </a:r>
            <a:r>
              <a:rPr lang="en-US" dirty="0" smtClean="0"/>
              <a:t> in achieving its objectives. </a:t>
            </a:r>
            <a:r>
              <a:rPr lang="en-US" dirty="0" err="1" smtClean="0"/>
              <a:t>Organisational</a:t>
            </a:r>
            <a:r>
              <a:rPr lang="en-US" dirty="0" smtClean="0"/>
              <a:t> </a:t>
            </a:r>
            <a:r>
              <a:rPr lang="en-US" dirty="0" err="1" smtClean="0"/>
              <a:t>behaviour</a:t>
            </a:r>
            <a:r>
              <a:rPr lang="en-US" dirty="0" smtClean="0"/>
              <a:t> provides means to understand and achieve co-operative group relationships through interaction, rotation of members among groups, avoidance of win-lose situation and </a:t>
            </a:r>
            <a:r>
              <a:rPr lang="en-US" dirty="0" err="1" smtClean="0"/>
              <a:t>focussing</a:t>
            </a:r>
            <a:r>
              <a:rPr lang="en-US" dirty="0" smtClean="0"/>
              <a:t> on total group objectives.</a:t>
            </a:r>
          </a:p>
          <a:p>
            <a:pPr lvl="0" algn="just"/>
            <a:r>
              <a:rPr lang="en-US" b="1" i="1" dirty="0" smtClean="0"/>
              <a:t>Controlling and Directing Behaviour:</a:t>
            </a:r>
            <a:r>
              <a:rPr lang="en-US" i="1" dirty="0" smtClean="0"/>
              <a:t> </a:t>
            </a:r>
            <a:r>
              <a:rPr lang="en-US" dirty="0" smtClean="0"/>
              <a:t>After understanding the mechanism of human </a:t>
            </a:r>
            <a:r>
              <a:rPr lang="en-US" dirty="0" err="1" smtClean="0"/>
              <a:t>behaviour</a:t>
            </a:r>
            <a:r>
              <a:rPr lang="en-US" dirty="0" smtClean="0"/>
              <a:t>, managers are required to control and direct the </a:t>
            </a:r>
            <a:r>
              <a:rPr lang="en-US" dirty="0" err="1" smtClean="0"/>
              <a:t>behaviour</a:t>
            </a:r>
            <a:r>
              <a:rPr lang="en-US" dirty="0" smtClean="0"/>
              <a:t> so that it conforms to the standards required for achieving the </a:t>
            </a:r>
            <a:r>
              <a:rPr lang="en-US" dirty="0" err="1" smtClean="0"/>
              <a:t>organisational</a:t>
            </a:r>
            <a:r>
              <a:rPr lang="en-US" dirty="0" smtClean="0"/>
              <a:t> objectives. Thus, managers are required to control and direct the </a:t>
            </a:r>
            <a:r>
              <a:rPr lang="en-US" dirty="0" err="1" smtClean="0"/>
              <a:t>behaviour</a:t>
            </a:r>
            <a:r>
              <a:rPr lang="en-US" dirty="0" smtClean="0"/>
              <a:t> at all levels of individual interaction. Therefore, </a:t>
            </a:r>
            <a:r>
              <a:rPr lang="en-US" dirty="0" err="1" smtClean="0"/>
              <a:t>organisational</a:t>
            </a:r>
            <a:r>
              <a:rPr lang="en-US" dirty="0" smtClean="0"/>
              <a:t> </a:t>
            </a:r>
            <a:r>
              <a:rPr lang="en-US" dirty="0" err="1" smtClean="0"/>
              <a:t>behaviour</a:t>
            </a:r>
            <a:r>
              <a:rPr lang="en-US" dirty="0" smtClean="0"/>
              <a:t> helps managers in controlling and directing in different areas such as use of power and sanction, leadership, communication and building </a:t>
            </a:r>
            <a:r>
              <a:rPr lang="en-US" dirty="0" err="1" smtClean="0"/>
              <a:t>organisational</a:t>
            </a:r>
            <a:r>
              <a:rPr lang="en-US" dirty="0" smtClean="0"/>
              <a:t> climate </a:t>
            </a:r>
            <a:r>
              <a:rPr lang="en-US" dirty="0" err="1" smtClean="0"/>
              <a:t>favourable</a:t>
            </a:r>
            <a:r>
              <a:rPr lang="en-US" dirty="0" smtClean="0"/>
              <a:t> for better interaction.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Importance or Significance of Organizational Behaviour:</a:t>
            </a:r>
            <a:endParaRPr lang="en-US" dirty="0"/>
          </a:p>
        </p:txBody>
      </p:sp>
      <p:sp>
        <p:nvSpPr>
          <p:cNvPr id="3" name="Content Placeholder 2"/>
          <p:cNvSpPr>
            <a:spLocks noGrp="1"/>
          </p:cNvSpPr>
          <p:nvPr>
            <p:ph sz="quarter" idx="1"/>
          </p:nvPr>
        </p:nvSpPr>
        <p:spPr/>
        <p:txBody>
          <a:bodyPr>
            <a:normAutofit fontScale="92500" lnSpcReduction="10000"/>
          </a:bodyPr>
          <a:lstStyle/>
          <a:p>
            <a:pPr lvl="0" algn="just"/>
            <a:r>
              <a:rPr lang="en-US" b="1" i="1" dirty="0"/>
              <a:t>Use of Power and Sanction:</a:t>
            </a:r>
            <a:r>
              <a:rPr lang="en-US" i="1" dirty="0"/>
              <a:t> </a:t>
            </a:r>
            <a:r>
              <a:rPr lang="en-US" dirty="0"/>
              <a:t>The </a:t>
            </a:r>
            <a:r>
              <a:rPr lang="en-US" dirty="0" err="1"/>
              <a:t>behaviours</a:t>
            </a:r>
            <a:r>
              <a:rPr lang="en-US" dirty="0"/>
              <a:t> can be controlled and directed by the use of power and sanction, which are formally defined by the </a:t>
            </a:r>
            <a:r>
              <a:rPr lang="en-US" dirty="0" err="1"/>
              <a:t>organisation</a:t>
            </a:r>
            <a:r>
              <a:rPr lang="en-US" dirty="0"/>
              <a:t>. Power is referred to as the capacity of an individual to take certain action and may be utilized in many ways. </a:t>
            </a:r>
            <a:r>
              <a:rPr lang="en-US" dirty="0" err="1"/>
              <a:t>Organisational</a:t>
            </a:r>
            <a:r>
              <a:rPr lang="en-US" dirty="0"/>
              <a:t> </a:t>
            </a:r>
            <a:r>
              <a:rPr lang="en-US" dirty="0" err="1"/>
              <a:t>behaviour</a:t>
            </a:r>
            <a:r>
              <a:rPr lang="en-US" dirty="0"/>
              <a:t> explains how various means of power and sanction can ,be utilized so that both </a:t>
            </a:r>
            <a:r>
              <a:rPr lang="en-US" dirty="0" err="1"/>
              <a:t>organisational</a:t>
            </a:r>
            <a:r>
              <a:rPr lang="en-US" dirty="0"/>
              <a:t> and individual objectives are achieved simultaneously.</a:t>
            </a:r>
          </a:p>
          <a:p>
            <a:pPr lvl="0" algn="just"/>
            <a:r>
              <a:rPr lang="en-US" b="1" i="1" dirty="0"/>
              <a:t>Leadership:</a:t>
            </a:r>
            <a:r>
              <a:rPr lang="en-US" i="1" dirty="0"/>
              <a:t> </a:t>
            </a:r>
            <a:r>
              <a:rPr lang="en-US" dirty="0" err="1"/>
              <a:t>Organisational</a:t>
            </a:r>
            <a:r>
              <a:rPr lang="en-US" dirty="0"/>
              <a:t> </a:t>
            </a:r>
            <a:r>
              <a:rPr lang="en-US" dirty="0" err="1"/>
              <a:t>behaviour</a:t>
            </a:r>
            <a:r>
              <a:rPr lang="en-US" dirty="0"/>
              <a:t> brings new insights and understanding to the practice and theory of leadership. It identifies various leadership styles available to a manager and analyses which style is more appropriate in a given situation. Thus, managers can adopt styles keeping in view the various dimensions of </a:t>
            </a:r>
            <a:r>
              <a:rPr lang="en-US" dirty="0" err="1"/>
              <a:t>organisations</a:t>
            </a:r>
            <a:r>
              <a:rPr lang="en-US" dirty="0"/>
              <a:t>, individuals and situations.</a:t>
            </a:r>
          </a:p>
          <a:p>
            <a:pPr algn="just">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Importance or Significance of Organizational Behaviour:</a:t>
            </a:r>
            <a:endParaRPr lang="en-US" dirty="0"/>
          </a:p>
        </p:txBody>
      </p:sp>
      <p:sp>
        <p:nvSpPr>
          <p:cNvPr id="3" name="Content Placeholder 2"/>
          <p:cNvSpPr>
            <a:spLocks noGrp="1"/>
          </p:cNvSpPr>
          <p:nvPr>
            <p:ph sz="quarter" idx="1"/>
          </p:nvPr>
        </p:nvSpPr>
        <p:spPr/>
        <p:txBody>
          <a:bodyPr>
            <a:normAutofit fontScale="77500" lnSpcReduction="20000"/>
          </a:bodyPr>
          <a:lstStyle/>
          <a:p>
            <a:pPr lvl="0" algn="just"/>
            <a:r>
              <a:rPr lang="en-US" b="1" i="1" dirty="0" smtClean="0"/>
              <a:t>Communication:</a:t>
            </a:r>
            <a:r>
              <a:rPr lang="en-US" i="1" dirty="0" smtClean="0"/>
              <a:t> </a:t>
            </a:r>
            <a:r>
              <a:rPr lang="en-US" dirty="0" smtClean="0"/>
              <a:t>Communication helps people to come in contact with each other. To achieve </a:t>
            </a:r>
            <a:r>
              <a:rPr lang="en-US" dirty="0" err="1" smtClean="0"/>
              <a:t>organisational</a:t>
            </a:r>
            <a:r>
              <a:rPr lang="en-US" dirty="0" smtClean="0"/>
              <a:t> objectives, the communication must be effective. The communication process and its work in inter-personal dynamics have been evaluated by </a:t>
            </a:r>
            <a:r>
              <a:rPr lang="en-US" dirty="0" err="1" smtClean="0"/>
              <a:t>organisational</a:t>
            </a:r>
            <a:r>
              <a:rPr lang="en-US" dirty="0" smtClean="0"/>
              <a:t> </a:t>
            </a:r>
            <a:r>
              <a:rPr lang="en-US" dirty="0" err="1" smtClean="0"/>
              <a:t>behaviour</a:t>
            </a:r>
            <a:r>
              <a:rPr lang="en-US" dirty="0" smtClean="0"/>
              <a:t>.</a:t>
            </a:r>
          </a:p>
          <a:p>
            <a:pPr lvl="0" algn="just"/>
            <a:r>
              <a:rPr lang="en-US" b="1" i="1" dirty="0" err="1" smtClean="0"/>
              <a:t>Organisational</a:t>
            </a:r>
            <a:r>
              <a:rPr lang="en-US" b="1" i="1" dirty="0" smtClean="0"/>
              <a:t> Climate:</a:t>
            </a:r>
            <a:r>
              <a:rPr lang="en-US" i="1" dirty="0" smtClean="0"/>
              <a:t> </a:t>
            </a:r>
            <a:r>
              <a:rPr lang="en-US" dirty="0" err="1" smtClean="0"/>
              <a:t>Organisational</a:t>
            </a:r>
            <a:r>
              <a:rPr lang="en-US" dirty="0" smtClean="0"/>
              <a:t> climate refers to the total </a:t>
            </a:r>
            <a:r>
              <a:rPr lang="en-US" dirty="0" err="1" smtClean="0"/>
              <a:t>organisational</a:t>
            </a:r>
            <a:r>
              <a:rPr lang="en-US" dirty="0" smtClean="0"/>
              <a:t> situations affecting human </a:t>
            </a:r>
            <a:r>
              <a:rPr lang="en-US" dirty="0" err="1" smtClean="0"/>
              <a:t>behaviour</a:t>
            </a:r>
            <a:r>
              <a:rPr lang="en-US" dirty="0" smtClean="0"/>
              <a:t>. </a:t>
            </a:r>
            <a:r>
              <a:rPr lang="en-US" dirty="0" err="1" smtClean="0"/>
              <a:t>Organisational</a:t>
            </a:r>
            <a:r>
              <a:rPr lang="en-US" dirty="0" smtClean="0"/>
              <a:t> climate takes a system perspective that affect human </a:t>
            </a:r>
            <a:r>
              <a:rPr lang="en-US" dirty="0" err="1" smtClean="0"/>
              <a:t>behaviour</a:t>
            </a:r>
            <a:r>
              <a:rPr lang="en-US" dirty="0" smtClean="0"/>
              <a:t>. Besides improving the satisfactory working conditions and adequate compensation, </a:t>
            </a:r>
            <a:r>
              <a:rPr lang="en-US" dirty="0" err="1" smtClean="0"/>
              <a:t>organisational</a:t>
            </a:r>
            <a:r>
              <a:rPr lang="en-US" dirty="0" smtClean="0"/>
              <a:t> climate includes creation of an atmosphere of effective supervision; the opportunity for the </a:t>
            </a:r>
            <a:r>
              <a:rPr lang="en-US" dirty="0" err="1" smtClean="0"/>
              <a:t>realisation</a:t>
            </a:r>
            <a:r>
              <a:rPr lang="en-US" dirty="0" smtClean="0"/>
              <a:t> of personal goals, congenial relations with others at the work place and a sense of accomplishment. </a:t>
            </a:r>
          </a:p>
          <a:p>
            <a:pPr lvl="0" algn="just"/>
            <a:r>
              <a:rPr lang="en-US" b="1" i="1" dirty="0" err="1" smtClean="0"/>
              <a:t>Organisational</a:t>
            </a:r>
            <a:r>
              <a:rPr lang="en-US" b="1" i="1" dirty="0" smtClean="0"/>
              <a:t> Adaptation:</a:t>
            </a:r>
            <a:r>
              <a:rPr lang="en-US" i="1" dirty="0" smtClean="0"/>
              <a:t> </a:t>
            </a:r>
            <a:r>
              <a:rPr lang="en-US" dirty="0" err="1" smtClean="0"/>
              <a:t>Organisations</a:t>
            </a:r>
            <a:r>
              <a:rPr lang="en-US" dirty="0" smtClean="0"/>
              <a:t>, as dynamic entities are </a:t>
            </a:r>
            <a:r>
              <a:rPr lang="en-US" dirty="0" err="1" smtClean="0"/>
              <a:t>characterised</a:t>
            </a:r>
            <a:r>
              <a:rPr lang="en-US" dirty="0" smtClean="0"/>
              <a:t> by pervasive changes. </a:t>
            </a:r>
            <a:r>
              <a:rPr lang="en-US" dirty="0" err="1" smtClean="0"/>
              <a:t>Organisations</a:t>
            </a:r>
            <a:r>
              <a:rPr lang="en-US" dirty="0" smtClean="0"/>
              <a:t> have to adapt themselves to the environmental changes by making suitable, internal arrangements such as convincing employees who normally have the tendency of resisting any changes.</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Organisational</a:t>
            </a:r>
            <a:r>
              <a:rPr lang="en-US" b="1" dirty="0" smtClean="0"/>
              <a:t> </a:t>
            </a:r>
            <a:r>
              <a:rPr lang="en-US" b="1" dirty="0" err="1" smtClean="0"/>
              <a:t>behaviour</a:t>
            </a:r>
            <a:endParaRPr lang="en-US" b="1" dirty="0"/>
          </a:p>
        </p:txBody>
      </p:sp>
      <p:sp>
        <p:nvSpPr>
          <p:cNvPr id="3" name="Content Placeholder 2"/>
          <p:cNvSpPr>
            <a:spLocks noGrp="1"/>
          </p:cNvSpPr>
          <p:nvPr>
            <p:ph sz="quarter" idx="1"/>
          </p:nvPr>
        </p:nvSpPr>
        <p:spPr/>
        <p:txBody>
          <a:bodyPr>
            <a:normAutofit/>
          </a:bodyPr>
          <a:lstStyle/>
          <a:p>
            <a:pPr lvl="0" algn="just">
              <a:buNone/>
            </a:pPr>
            <a:r>
              <a:rPr lang="en-US" dirty="0" err="1"/>
              <a:t>Organisational</a:t>
            </a:r>
            <a:r>
              <a:rPr lang="en-US" dirty="0"/>
              <a:t> </a:t>
            </a:r>
            <a:r>
              <a:rPr lang="en-US" dirty="0" err="1"/>
              <a:t>behaviour</a:t>
            </a:r>
            <a:r>
              <a:rPr lang="en-US" dirty="0"/>
              <a:t> is concerned with people's thoughts, feelings, emotions and actions in setting up a work. Understanding an individual </a:t>
            </a:r>
            <a:r>
              <a:rPr lang="en-US" dirty="0" err="1"/>
              <a:t>behaviour</a:t>
            </a:r>
            <a:r>
              <a:rPr lang="en-US" dirty="0"/>
              <a:t> is in itself a challenge, but understanding group </a:t>
            </a:r>
            <a:r>
              <a:rPr lang="en-US" dirty="0" err="1"/>
              <a:t>behaviour</a:t>
            </a:r>
            <a:r>
              <a:rPr lang="en-US" dirty="0"/>
              <a:t> in an </a:t>
            </a:r>
            <a:r>
              <a:rPr lang="en-US" dirty="0" err="1"/>
              <a:t>organisational</a:t>
            </a:r>
            <a:r>
              <a:rPr lang="en-US" dirty="0"/>
              <a:t> environment is a monumental managerial task.</a:t>
            </a:r>
          </a:p>
          <a:p>
            <a:pPr algn="just">
              <a:buNone/>
            </a:pPr>
            <a:r>
              <a:rPr lang="en-US" dirty="0"/>
              <a:t>As Nadler and </a:t>
            </a:r>
            <a:r>
              <a:rPr lang="en-US" dirty="0" err="1"/>
              <a:t>Tushman</a:t>
            </a:r>
            <a:r>
              <a:rPr lang="en-US" dirty="0"/>
              <a:t> put it, "Understanding one individual's </a:t>
            </a:r>
            <a:r>
              <a:rPr lang="en-US" dirty="0" err="1"/>
              <a:t>behaviour</a:t>
            </a:r>
            <a:r>
              <a:rPr lang="en-US" dirty="0"/>
              <a:t> is challenging in and of itself; understanding a group that is made up of different individuals and comprehending the many relationships among those individuals is even more complex.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62500" lnSpcReduction="20000"/>
          </a:bodyPr>
          <a:lstStyle/>
          <a:p>
            <a:pPr lvl="0" algn="just">
              <a:buNone/>
            </a:pPr>
            <a:r>
              <a:rPr lang="en-US" dirty="0"/>
              <a:t>Ultimately, the </a:t>
            </a:r>
            <a:r>
              <a:rPr lang="en-US" dirty="0" err="1"/>
              <a:t>organisation's</a:t>
            </a:r>
            <a:r>
              <a:rPr lang="en-US" dirty="0"/>
              <a:t> work gets done through people, individually or collectively, on their, own or in collaboration with technology. Therefore, the management of </a:t>
            </a:r>
            <a:r>
              <a:rPr lang="en-US" dirty="0" err="1"/>
              <a:t>organisational</a:t>
            </a:r>
            <a:r>
              <a:rPr lang="en-US" dirty="0"/>
              <a:t> </a:t>
            </a:r>
            <a:r>
              <a:rPr lang="en-US" dirty="0" err="1"/>
              <a:t>behaviour</a:t>
            </a:r>
            <a:r>
              <a:rPr lang="en-US" dirty="0"/>
              <a:t> is central to the management task—a task that involves the capacity to "understand" the </a:t>
            </a:r>
            <a:r>
              <a:rPr lang="en-US" dirty="0" err="1"/>
              <a:t>behaviour</a:t>
            </a:r>
            <a:r>
              <a:rPr lang="en-US" dirty="0"/>
              <a:t> patterns of individuals, groups and </a:t>
            </a:r>
            <a:r>
              <a:rPr lang="en-US" dirty="0" err="1"/>
              <a:t>organisations</a:t>
            </a:r>
            <a:r>
              <a:rPr lang="en-US" dirty="0"/>
              <a:t>, to ‘‘predict’" what </a:t>
            </a:r>
            <a:r>
              <a:rPr lang="en-US" dirty="0" err="1"/>
              <a:t>behavioural</a:t>
            </a:r>
            <a:r>
              <a:rPr lang="en-US" dirty="0"/>
              <a:t> responses will be elicited by various managerial actions and finally to use this understanding and these predictions to achieve "control".</a:t>
            </a:r>
          </a:p>
          <a:p>
            <a:pPr algn="just">
              <a:buNone/>
            </a:pPr>
            <a:r>
              <a:rPr lang="en-US" b="1" dirty="0"/>
              <a:t>Organization: </a:t>
            </a:r>
            <a:r>
              <a:rPr lang="en-US" dirty="0"/>
              <a:t>It is a group of people who are collected to work for a common goal with collective efforts. Organization works through two concepts </a:t>
            </a:r>
            <a:r>
              <a:rPr lang="en-US" dirty="0" err="1"/>
              <a:t>i.e</a:t>
            </a:r>
            <a:r>
              <a:rPr lang="en-US" dirty="0"/>
              <a:t> coordination and delegation among its group members. Delegation is necessary to allocate group members with equal work according to their capability, and coordination is required to achieve organizational goal with precision.</a:t>
            </a:r>
          </a:p>
          <a:p>
            <a:pPr algn="just">
              <a:buNone/>
            </a:pPr>
            <a:r>
              <a:rPr lang="en-US" b="1" dirty="0"/>
              <a:t>Behavior: </a:t>
            </a:r>
            <a:r>
              <a:rPr lang="en-US" dirty="0"/>
              <a:t>It is a verbal or physical response shown by a person as a consequence of the impact of his/her surroundings. Individual Behavior varies in accordance with their mental reactivity to particular circumstances because of their deeply imbibed morals and value system.</a:t>
            </a:r>
          </a:p>
          <a:p>
            <a:pPr algn="just">
              <a:buNone/>
            </a:pPr>
            <a:r>
              <a:rPr lang="en-US" dirty="0"/>
              <a:t> </a:t>
            </a:r>
          </a:p>
          <a:p>
            <a:pPr algn="just">
              <a:buNone/>
            </a:pPr>
            <a:r>
              <a:rPr lang="en-US" b="1" dirty="0"/>
              <a:t> </a:t>
            </a:r>
            <a:endParaRPr lang="en-US" dirty="0"/>
          </a:p>
          <a:p>
            <a:pPr lvl="0" algn="just">
              <a:buNone/>
            </a:pPr>
            <a:r>
              <a:rPr lang="en-US" dirty="0"/>
              <a:t>Organizational Behaviour: - is concerned with people’s thought, feelings, emotions and action in settling up a </a:t>
            </a:r>
            <a:r>
              <a:rPr lang="en-US" dirty="0" smtClean="0"/>
              <a:t>work. </a:t>
            </a:r>
            <a:r>
              <a:rPr lang="en-US" dirty="0" err="1" smtClean="0"/>
              <a:t>Organisational</a:t>
            </a:r>
            <a:r>
              <a:rPr lang="en-US" dirty="0" smtClean="0"/>
              <a:t> </a:t>
            </a:r>
            <a:r>
              <a:rPr lang="en-US" dirty="0" err="1"/>
              <a:t>behaviour</a:t>
            </a:r>
            <a:r>
              <a:rPr lang="en-US" dirty="0"/>
              <a:t> can then be defined as: "The study of human </a:t>
            </a:r>
            <a:r>
              <a:rPr lang="en-US" dirty="0" err="1"/>
              <a:t>behaviour</a:t>
            </a:r>
            <a:r>
              <a:rPr lang="en-US" dirty="0"/>
              <a:t> in </a:t>
            </a:r>
            <a:r>
              <a:rPr lang="en-US" dirty="0" err="1"/>
              <a:t>organisational</a:t>
            </a:r>
            <a:r>
              <a:rPr lang="en-US" dirty="0"/>
              <a:t> settings, the interface between human </a:t>
            </a:r>
            <a:r>
              <a:rPr lang="en-US" dirty="0" err="1"/>
              <a:t>behaviour</a:t>
            </a:r>
            <a:r>
              <a:rPr lang="en-US" dirty="0"/>
              <a:t> and the </a:t>
            </a:r>
            <a:r>
              <a:rPr lang="en-US" dirty="0" err="1"/>
              <a:t>organisational</a:t>
            </a:r>
            <a:r>
              <a:rPr lang="en-US" dirty="0"/>
              <a:t> context, and the </a:t>
            </a:r>
            <a:r>
              <a:rPr lang="en-US" dirty="0" err="1"/>
              <a:t>organisation</a:t>
            </a:r>
            <a:r>
              <a:rPr lang="en-US" dirty="0"/>
              <a:t> itself</a:t>
            </a:r>
            <a:r>
              <a:rPr lang="en-US" dirty="0" smtClean="0"/>
              <a:t>.“ It is </a:t>
            </a:r>
            <a:r>
              <a:rPr lang="en-US" dirty="0"/>
              <a:t>the study and application of knowledge about how people as individual and as groups acts within organizations.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Elements of organizational </a:t>
            </a:r>
            <a:r>
              <a:rPr lang="en-US" b="1" dirty="0" smtClean="0"/>
              <a:t>behavior</a:t>
            </a:r>
            <a:endParaRPr lang="en-US" dirty="0"/>
          </a:p>
        </p:txBody>
      </p:sp>
      <p:sp>
        <p:nvSpPr>
          <p:cNvPr id="3" name="Content Placeholder 2"/>
          <p:cNvSpPr>
            <a:spLocks noGrp="1"/>
          </p:cNvSpPr>
          <p:nvPr>
            <p:ph sz="quarter" idx="1"/>
          </p:nvPr>
        </p:nvSpPr>
        <p:spPr/>
        <p:txBody>
          <a:bodyPr>
            <a:normAutofit fontScale="70000" lnSpcReduction="20000"/>
          </a:bodyPr>
          <a:lstStyle/>
          <a:p>
            <a:pPr algn="just">
              <a:buNone/>
            </a:pPr>
            <a:r>
              <a:rPr lang="en-US" dirty="0"/>
              <a:t>The key elements in the </a:t>
            </a:r>
            <a:r>
              <a:rPr lang="en-US" dirty="0" err="1"/>
              <a:t>organisational</a:t>
            </a:r>
            <a:r>
              <a:rPr lang="en-US" dirty="0"/>
              <a:t> </a:t>
            </a:r>
            <a:r>
              <a:rPr lang="en-US" dirty="0" err="1"/>
              <a:t>behaviour</a:t>
            </a:r>
            <a:r>
              <a:rPr lang="en-US" dirty="0"/>
              <a:t> are people,, structure, technology and the environment in which the </a:t>
            </a:r>
            <a:r>
              <a:rPr lang="en-US" dirty="0" err="1"/>
              <a:t>organisation</a:t>
            </a:r>
            <a:r>
              <a:rPr lang="en-US" dirty="0"/>
              <a:t> operates.</a:t>
            </a:r>
          </a:p>
          <a:p>
            <a:pPr lvl="0" algn="just"/>
            <a:r>
              <a:rPr lang="en-US" b="1" i="1" dirty="0"/>
              <a:t>People:</a:t>
            </a:r>
            <a:r>
              <a:rPr lang="en-US" i="1" dirty="0"/>
              <a:t> </a:t>
            </a:r>
            <a:r>
              <a:rPr lang="en-US" dirty="0"/>
              <a:t>People make up the internal and social system of the </a:t>
            </a:r>
            <a:r>
              <a:rPr lang="en-US" dirty="0" err="1"/>
              <a:t>organisation</a:t>
            </a:r>
            <a:r>
              <a:rPr lang="en-US" dirty="0"/>
              <a:t>. They consist of individuals and groups. The groups may be big or small; formal or informal; official or unofficial. Groups are dynamic and they work in the </a:t>
            </a:r>
            <a:r>
              <a:rPr lang="en-US" dirty="0" err="1"/>
              <a:t>organisation</a:t>
            </a:r>
            <a:r>
              <a:rPr lang="en-US" dirty="0"/>
              <a:t> to achieve their objectives.</a:t>
            </a:r>
          </a:p>
          <a:p>
            <a:pPr lvl="0" algn="just"/>
            <a:r>
              <a:rPr lang="en-US" b="1" i="1" dirty="0"/>
              <a:t>Structure:</a:t>
            </a:r>
            <a:r>
              <a:rPr lang="en-US" i="1" dirty="0"/>
              <a:t> </a:t>
            </a:r>
            <a:r>
              <a:rPr lang="en-US" dirty="0"/>
              <a:t>Structure defines the formal relationships of the people in </a:t>
            </a:r>
            <a:r>
              <a:rPr lang="en-US" dirty="0" err="1"/>
              <a:t>organisations</a:t>
            </a:r>
            <a:r>
              <a:rPr lang="en-US" dirty="0"/>
              <a:t>. Different people in the </a:t>
            </a:r>
            <a:r>
              <a:rPr lang="en-US" dirty="0" err="1"/>
              <a:t>organisation</a:t>
            </a:r>
            <a:r>
              <a:rPr lang="en-US" dirty="0"/>
              <a:t> are performing different type of jobs and they need to be (elated in some structural way so that their work can be effectively co-</a:t>
            </a:r>
            <a:r>
              <a:rPr lang="en-US" dirty="0" err="1"/>
              <a:t>ordinated</a:t>
            </a:r>
            <a:r>
              <a:rPr lang="en-US" dirty="0"/>
              <a:t>.</a:t>
            </a:r>
          </a:p>
          <a:p>
            <a:pPr lvl="0" algn="just"/>
            <a:r>
              <a:rPr lang="en-US" b="1" i="1" dirty="0"/>
              <a:t>Technology: </a:t>
            </a:r>
            <a:r>
              <a:rPr lang="en-US" i="1" dirty="0"/>
              <a:t> </a:t>
            </a:r>
            <a:r>
              <a:rPr lang="en-US" dirty="0"/>
              <a:t>Technology such as machines and work processes provide the resources with which people work and affects the tasks that they perform. The technology used has a significant influence on working relationships. It allows people to do more and work better but it also restricts' people in various ways.</a:t>
            </a:r>
          </a:p>
          <a:p>
            <a:pPr lvl="0" algn="just"/>
            <a:r>
              <a:rPr lang="en-US" b="1" i="1" dirty="0"/>
              <a:t>Environment:</a:t>
            </a:r>
            <a:r>
              <a:rPr lang="en-US" i="1" dirty="0"/>
              <a:t> </a:t>
            </a:r>
            <a:r>
              <a:rPr lang="en-US" dirty="0"/>
              <a:t>All </a:t>
            </a:r>
            <a:r>
              <a:rPr lang="en-US" dirty="0" err="1"/>
              <a:t>organisations</a:t>
            </a:r>
            <a:r>
              <a:rPr lang="en-US" dirty="0"/>
              <a:t> operate within an external environment. It is the part of a larger system that contains many other elements such as government, family and other </a:t>
            </a:r>
            <a:r>
              <a:rPr lang="en-US" dirty="0" err="1" smtClean="0"/>
              <a:t>organisations</a:t>
            </a:r>
            <a:r>
              <a:rPr lang="en-US" dirty="0" smtClean="0"/>
              <a:t>. All of these mutually influence each other in a complex system that creates a context for a group of people.</a:t>
            </a:r>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br>
              <a:rPr lang="en-US" dirty="0" smtClean="0"/>
            </a:br>
            <a:r>
              <a:rPr lang="en-US" b="1" dirty="0" smtClean="0"/>
              <a:t>Nature of organizational </a:t>
            </a:r>
            <a:r>
              <a:rPr lang="en-US" b="1" dirty="0" err="1" smtClean="0"/>
              <a:t>behaviour</a:t>
            </a:r>
            <a:r>
              <a:rPr lang="en-US" b="1" dirty="0" smtClean="0"/>
              <a:t>:</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55000" lnSpcReduction="20000"/>
          </a:bodyPr>
          <a:lstStyle/>
          <a:p>
            <a:pPr lvl="0" algn="just">
              <a:buNone/>
            </a:pPr>
            <a:r>
              <a:rPr lang="en-US" b="1" dirty="0" smtClean="0"/>
              <a:t>A </a:t>
            </a:r>
            <a:r>
              <a:rPr lang="en-US" b="1" dirty="0"/>
              <a:t>Separate Field of Study and Not a Discipline Only: </a:t>
            </a:r>
            <a:endParaRPr lang="en-US" dirty="0"/>
          </a:p>
          <a:p>
            <a:pPr algn="just">
              <a:buNone/>
            </a:pPr>
            <a:r>
              <a:rPr lang="en-US" dirty="0"/>
              <a:t>By definition, a discipline is an accepted science that is based on a theoretical foundation. But, O.B. has a multi- interdisciplinary orientation and is, thus, not based on a specific theoretical background. Therefore, it is better reasonable to call O.B. a separate field of study rather than a discipline only. </a:t>
            </a:r>
          </a:p>
          <a:p>
            <a:pPr lvl="0" algn="just">
              <a:buNone/>
            </a:pPr>
            <a:r>
              <a:rPr lang="en-US" b="1" dirty="0"/>
              <a:t> An Interdisciplinary Approach: </a:t>
            </a:r>
            <a:endParaRPr lang="en-US" b="1" dirty="0" smtClean="0"/>
          </a:p>
          <a:p>
            <a:pPr lvl="0" algn="just">
              <a:buNone/>
            </a:pPr>
            <a:r>
              <a:rPr lang="en-US" dirty="0" smtClean="0"/>
              <a:t>Organizational </a:t>
            </a:r>
            <a:r>
              <a:rPr lang="en-US" dirty="0" err="1"/>
              <a:t>behaviour</a:t>
            </a:r>
            <a:r>
              <a:rPr lang="en-US" dirty="0"/>
              <a:t> is essentially an interdisci­plinary approach to study human </a:t>
            </a:r>
            <a:r>
              <a:rPr lang="en-US" dirty="0" err="1"/>
              <a:t>behaviour</a:t>
            </a:r>
            <a:r>
              <a:rPr lang="en-US" dirty="0"/>
              <a:t> at work. It tries to integrate the relevant knowledge drawn from re­lated disciplines like psychology, sociology and anthro­pology to make them applicable for studying and </a:t>
            </a:r>
            <a:r>
              <a:rPr lang="en-US" dirty="0" err="1"/>
              <a:t>analysing</a:t>
            </a:r>
            <a:r>
              <a:rPr lang="en-US" dirty="0"/>
              <a:t> organizational </a:t>
            </a:r>
            <a:r>
              <a:rPr lang="en-US" dirty="0" err="1"/>
              <a:t>behaviour</a:t>
            </a:r>
            <a:r>
              <a:rPr lang="en-US" dirty="0"/>
              <a:t>. </a:t>
            </a:r>
            <a:r>
              <a:rPr lang="en-US" b="1" dirty="0"/>
              <a:t> </a:t>
            </a:r>
            <a:endParaRPr lang="en-US" dirty="0"/>
          </a:p>
          <a:p>
            <a:pPr lvl="0" algn="just">
              <a:buNone/>
            </a:pPr>
            <a:r>
              <a:rPr lang="en-US" b="1" dirty="0"/>
              <a:t>An Applied Science: </a:t>
            </a:r>
            <a:endParaRPr lang="en-US" dirty="0"/>
          </a:p>
          <a:p>
            <a:pPr algn="just">
              <a:buNone/>
            </a:pPr>
            <a:r>
              <a:rPr lang="en-US" dirty="0"/>
              <a:t>The very nature of O.B. is applied. What O.B. basically does is the application of various researches to solve the organizational problems related to human </a:t>
            </a:r>
            <a:r>
              <a:rPr lang="en-US" dirty="0" err="1"/>
              <a:t>behaviour</a:t>
            </a:r>
            <a:r>
              <a:rPr lang="en-US" dirty="0"/>
              <a:t>. The basic line of difference between pure science and O.B. is that while the former concentrates of fundamental researches, the latter concentrates on applied researches. O.B. involves both applied research and its application in organizational analysis. Hence, O.B. can be called both science as well as art. </a:t>
            </a:r>
          </a:p>
          <a:p>
            <a:pPr lvl="0" algn="just">
              <a:buNone/>
            </a:pPr>
            <a:r>
              <a:rPr lang="en-US" b="1" dirty="0"/>
              <a:t>A Normative Science: </a:t>
            </a:r>
            <a:endParaRPr lang="en-US" dirty="0"/>
          </a:p>
          <a:p>
            <a:pPr algn="just">
              <a:buNone/>
            </a:pPr>
            <a:r>
              <a:rPr lang="en-US" dirty="0"/>
              <a:t>Organizational Behaviour is a normative science also. While the positive science discusses only cause effect relationship, O.B. prescribes how the findings of applied researches can be applied to socially accepted organizational goals. Thus, O.B. deals with what is accepted by individuals and society engaged in an organization. Yes, it is not that O.B. is not normative at all. In fact, O.B. is normative as well that is well underscored by the proliferation of management theories.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br>
              <a:rPr lang="en-US" dirty="0" smtClean="0"/>
            </a:br>
            <a:r>
              <a:rPr lang="en-US" b="1" dirty="0" smtClean="0"/>
              <a:t>Nature of organizational </a:t>
            </a:r>
            <a:r>
              <a:rPr lang="en-US" b="1" dirty="0" err="1" smtClean="0"/>
              <a:t>behaviour</a:t>
            </a:r>
            <a:r>
              <a:rPr lang="en-US" b="1" dirty="0" smtClean="0"/>
              <a:t>:</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77500" lnSpcReduction="20000"/>
          </a:bodyPr>
          <a:lstStyle/>
          <a:p>
            <a:pPr lvl="0" algn="just">
              <a:buNone/>
            </a:pPr>
            <a:r>
              <a:rPr lang="en-US" b="1" dirty="0" smtClean="0"/>
              <a:t>A Humanistic and Optimistic Approach: </a:t>
            </a:r>
            <a:endParaRPr lang="en-US" dirty="0" smtClean="0"/>
          </a:p>
          <a:p>
            <a:pPr algn="just">
              <a:buNone/>
            </a:pPr>
            <a:r>
              <a:rPr lang="en-US" dirty="0" smtClean="0"/>
              <a:t>Organizational Behaviour applies humanistic approach towards people working in the organization. It, deals with the thinking and feeling of human beings. O.B. is based on the belief that people have an innate desire to be independent, creative and productive. It also realizes that people working in the organization can and will </a:t>
            </a:r>
            <a:r>
              <a:rPr lang="en-US" dirty="0" err="1" smtClean="0"/>
              <a:t>actualise</a:t>
            </a:r>
            <a:r>
              <a:rPr lang="en-US" dirty="0" smtClean="0"/>
              <a:t> these potentials if they are given proper conditions and environment. Environment affects performance or workers working in an organization. </a:t>
            </a:r>
          </a:p>
          <a:p>
            <a:pPr lvl="0" algn="just">
              <a:buNone/>
            </a:pPr>
            <a:r>
              <a:rPr lang="en-US" b="1" dirty="0" smtClean="0"/>
              <a:t>A Total System Approach: </a:t>
            </a:r>
            <a:endParaRPr lang="en-US" dirty="0" smtClean="0"/>
          </a:p>
          <a:p>
            <a:pPr algn="just">
              <a:buNone/>
            </a:pPr>
            <a:r>
              <a:rPr lang="en-US" dirty="0" smtClean="0"/>
              <a:t>The system approach is one that integrates all the variables, affecting organizational functioning. The systems approach has been developed by the </a:t>
            </a:r>
            <a:r>
              <a:rPr lang="en-US" dirty="0" err="1" smtClean="0"/>
              <a:t>behavioural</a:t>
            </a:r>
            <a:r>
              <a:rPr lang="en-US" dirty="0" smtClean="0"/>
              <a:t> scientists to analyze human </a:t>
            </a:r>
            <a:r>
              <a:rPr lang="en-US" dirty="0" err="1" smtClean="0"/>
              <a:t>behaviour</a:t>
            </a:r>
            <a:r>
              <a:rPr lang="en-US" dirty="0" smtClean="0"/>
              <a:t> in view of his/her socio-psychological framework. Man’s socio- psychological framework makes man a complex one and the systems approach tries to study his/her complexity and find solution to it.</a:t>
            </a:r>
          </a:p>
          <a:p>
            <a:pPr algn="just">
              <a:buNone/>
            </a:pPr>
            <a:endParaRPr lang="en-US" dirty="0" smtClean="0"/>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Scope of Organizational Behaviour:</a:t>
            </a:r>
            <a:endParaRPr lang="en-US" dirty="0"/>
          </a:p>
        </p:txBody>
      </p:sp>
      <p:sp>
        <p:nvSpPr>
          <p:cNvPr id="3" name="Content Placeholder 2"/>
          <p:cNvSpPr>
            <a:spLocks noGrp="1"/>
          </p:cNvSpPr>
          <p:nvPr>
            <p:ph sz="quarter" idx="1"/>
          </p:nvPr>
        </p:nvSpPr>
        <p:spPr/>
        <p:txBody>
          <a:bodyPr>
            <a:normAutofit fontScale="55000" lnSpcReduction="20000"/>
          </a:bodyPr>
          <a:lstStyle/>
          <a:p>
            <a:pPr lvl="0"/>
            <a:r>
              <a:rPr lang="en-US" dirty="0" smtClean="0"/>
              <a:t>Impact </a:t>
            </a:r>
            <a:r>
              <a:rPr lang="en-US" dirty="0"/>
              <a:t>of personality on performance</a:t>
            </a:r>
          </a:p>
          <a:p>
            <a:pPr lvl="0"/>
            <a:r>
              <a:rPr lang="en-US" dirty="0"/>
              <a:t>Employee motivation</a:t>
            </a:r>
          </a:p>
          <a:p>
            <a:pPr lvl="0"/>
            <a:r>
              <a:rPr lang="en-US" dirty="0"/>
              <a:t>Leadership</a:t>
            </a:r>
          </a:p>
          <a:p>
            <a:pPr lvl="0"/>
            <a:r>
              <a:rPr lang="en-US" dirty="0"/>
              <a:t>How to create effective teams and groups</a:t>
            </a:r>
          </a:p>
          <a:p>
            <a:pPr lvl="0"/>
            <a:r>
              <a:rPr lang="en-US" dirty="0"/>
              <a:t>Study of different organizational structures</a:t>
            </a:r>
          </a:p>
          <a:p>
            <a:pPr lvl="0"/>
            <a:r>
              <a:rPr lang="en-US" dirty="0"/>
              <a:t>Individual behavior, attitude and learning</a:t>
            </a:r>
          </a:p>
          <a:p>
            <a:pPr lvl="0"/>
            <a:r>
              <a:rPr lang="en-US" dirty="0"/>
              <a:t>Perception</a:t>
            </a:r>
          </a:p>
          <a:p>
            <a:pPr lvl="0"/>
            <a:r>
              <a:rPr lang="en-US" dirty="0"/>
              <a:t>Design and development of effective organization</a:t>
            </a:r>
          </a:p>
          <a:p>
            <a:pPr lvl="0"/>
            <a:r>
              <a:rPr lang="en-US" dirty="0"/>
              <a:t>Job design</a:t>
            </a:r>
          </a:p>
          <a:p>
            <a:pPr lvl="0"/>
            <a:r>
              <a:rPr lang="en-US" dirty="0"/>
              <a:t>Impact of culture on organizational behavior</a:t>
            </a:r>
          </a:p>
          <a:p>
            <a:pPr lvl="0"/>
            <a:r>
              <a:rPr lang="en-US" dirty="0"/>
              <a:t>Management of change</a:t>
            </a:r>
          </a:p>
          <a:p>
            <a:pPr lvl="0"/>
            <a:r>
              <a:rPr lang="en-US" dirty="0"/>
              <a:t>Management of conflict and stress</a:t>
            </a:r>
          </a:p>
          <a:p>
            <a:pPr lvl="0"/>
            <a:r>
              <a:rPr lang="en-US" dirty="0"/>
              <a:t>Organizational development</a:t>
            </a:r>
          </a:p>
          <a:p>
            <a:pPr lvl="0"/>
            <a:r>
              <a:rPr lang="en-US" dirty="0"/>
              <a:t>Organizational culture</a:t>
            </a:r>
          </a:p>
          <a:p>
            <a:pPr lvl="0"/>
            <a:r>
              <a:rPr lang="en-US" dirty="0"/>
              <a:t>Transactional analysis</a:t>
            </a:r>
          </a:p>
          <a:p>
            <a:pPr lvl="0"/>
            <a:r>
              <a:rPr lang="en-US" dirty="0"/>
              <a:t>Group behavior, power and politics</a:t>
            </a:r>
          </a:p>
          <a:p>
            <a:pPr lvl="0"/>
            <a:r>
              <a:rPr lang="en-US" dirty="0"/>
              <a:t>Job design</a:t>
            </a:r>
          </a:p>
          <a:p>
            <a:pPr lvl="0"/>
            <a:r>
              <a:rPr lang="en-US" dirty="0"/>
              <a:t>Study of emotions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55000" lnSpcReduction="20000"/>
          </a:bodyPr>
          <a:lstStyle/>
          <a:p>
            <a:pPr lvl="0" algn="just">
              <a:buFont typeface="Wingdings" pitchFamily="2" charset="2"/>
              <a:buChar char="Ø"/>
            </a:pPr>
            <a:r>
              <a:rPr lang="en-US" dirty="0" smtClean="0"/>
              <a:t>The field of the organizational behavior does not depend upon deductions based on gut feelings but attempts to gather information regarding an issue in a scientific manner under controlled conditions. It uses information and interprets the findings so that the behavior of an individual and group can be canalized as desired. </a:t>
            </a:r>
          </a:p>
          <a:p>
            <a:pPr lvl="0" algn="just">
              <a:buFont typeface="Wingdings" pitchFamily="2" charset="2"/>
              <a:buChar char="Ø"/>
            </a:pPr>
            <a:r>
              <a:rPr lang="en-US" dirty="0" smtClean="0"/>
              <a:t>Large number of psychologists, social scientists and academicians has carried out research on various issues related to organization behavior. Employee performance and job satisfaction are determinants of accomplishment of individual and organizational goals.</a:t>
            </a:r>
          </a:p>
          <a:p>
            <a:pPr lvl="0" algn="just">
              <a:buFont typeface="Wingdings" pitchFamily="2" charset="2"/>
              <a:buChar char="Ø"/>
            </a:pPr>
            <a:r>
              <a:rPr lang="en-US" dirty="0" smtClean="0"/>
              <a:t>Organizations have been set up to fulfill needs of the people. In today’s competitive world, the organizations have to be growth-oriented. This is possible when productivity is ensured with respect to quantity of product to be produced with zero error quality. Employee absenteeism and turnover has a negative impact on productivity.</a:t>
            </a:r>
          </a:p>
          <a:p>
            <a:pPr lvl="0" algn="just">
              <a:buFont typeface="Wingdings" pitchFamily="2" charset="2"/>
              <a:buChar char="Ø"/>
            </a:pPr>
            <a:r>
              <a:rPr lang="en-US" dirty="0" smtClean="0"/>
              <a:t>Employee who absents frequently cannot contribute towards productivity and growth of the organization. In the same manner, employee turnover causes increased cost of production. Job satisfaction is a major factor to analyze performance of an individual towards his work. Satisfied workers are productive workers who contribute towards building an appropriate work culture in an organization.</a:t>
            </a:r>
          </a:p>
          <a:p>
            <a:pPr lvl="0" algn="just">
              <a:buFont typeface="Wingdings" pitchFamily="2" charset="2"/>
              <a:buChar char="Ø"/>
            </a:pPr>
            <a:r>
              <a:rPr lang="en-US" dirty="0"/>
              <a:t>Organizations are composed of number of individuals working independently or collectively in teams, and number of such teams makes a department and number of such departments makes an organization. It is a formal structure and all departments have to function in a coordinated manner to achieve the organizational objective.</a:t>
            </a:r>
          </a:p>
          <a:p>
            <a:pPr lvl="0" algn="just">
              <a:buFont typeface="Wingdings" pitchFamily="2" charset="2"/>
              <a:buChar char="Ø"/>
            </a:pPr>
            <a:r>
              <a:rPr lang="en-US" dirty="0"/>
              <a:t>It is therefore important for all employees to possess a positive attitude towards work. They need to function in congenial atmosphere and accomplish assigned goals. It is also important for managers to develop an appropriate work culture. Use of authority, delegation of certain powers to subordinates, division of labor, efficient communication.</a:t>
            </a:r>
          </a:p>
          <a:p>
            <a:pPr lvl="0" algn="just">
              <a:buFont typeface="Wingdings" pitchFamily="2" charset="2"/>
              <a:buChar char="Ø"/>
            </a:pPr>
            <a:r>
              <a:rPr lang="en-US" dirty="0"/>
              <a:t>Benchmarking, re-engineering, job re-design and empowerment are some of the important factors so that an organization can function as well-oiled machine. This is not only applicable to manufacturing organizations but also to service and social organizations</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Importance or Significance of Organizational Behaviour:</a:t>
            </a:r>
            <a:endParaRPr lang="en-US" dirty="0"/>
          </a:p>
        </p:txBody>
      </p:sp>
      <p:sp>
        <p:nvSpPr>
          <p:cNvPr id="3" name="Content Placeholder 2"/>
          <p:cNvSpPr>
            <a:spLocks noGrp="1"/>
          </p:cNvSpPr>
          <p:nvPr>
            <p:ph sz="quarter" idx="1"/>
          </p:nvPr>
        </p:nvSpPr>
        <p:spPr/>
        <p:txBody>
          <a:bodyPr>
            <a:normAutofit fontScale="85000" lnSpcReduction="20000"/>
          </a:bodyPr>
          <a:lstStyle/>
          <a:p>
            <a:pPr lvl="0" algn="just"/>
            <a:r>
              <a:rPr lang="en-US" b="1" i="1" dirty="0" smtClean="0"/>
              <a:t>Interpersonal </a:t>
            </a:r>
            <a:r>
              <a:rPr lang="en-US" b="1" i="1" dirty="0"/>
              <a:t>Level:</a:t>
            </a:r>
            <a:r>
              <a:rPr lang="en-US" i="1" dirty="0"/>
              <a:t> </a:t>
            </a:r>
            <a:r>
              <a:rPr lang="en-US" dirty="0"/>
              <a:t>Human </a:t>
            </a:r>
            <a:r>
              <a:rPr lang="en-US" dirty="0" err="1"/>
              <a:t>behaviour</a:t>
            </a:r>
            <a:r>
              <a:rPr lang="en-US" dirty="0"/>
              <a:t> can be understood at the level of interpersonal interaction. </a:t>
            </a:r>
            <a:r>
              <a:rPr lang="en-US" dirty="0" err="1"/>
              <a:t>Organisational</a:t>
            </a:r>
            <a:r>
              <a:rPr lang="en-US" dirty="0"/>
              <a:t> </a:t>
            </a:r>
            <a:r>
              <a:rPr lang="en-US" dirty="0" err="1"/>
              <a:t>behaviour</a:t>
            </a:r>
            <a:r>
              <a:rPr lang="en-US" dirty="0"/>
              <a:t> provides • means for understanding the interpersonal relationships in an </a:t>
            </a:r>
            <a:r>
              <a:rPr lang="en-US" dirty="0" err="1"/>
              <a:t>organisation</a:t>
            </a:r>
            <a:r>
              <a:rPr lang="en-US" dirty="0"/>
              <a:t>. Analysis of reciprocal relationships, role analysis and transactional analysis are some of the common methods, which provide such understanding.</a:t>
            </a:r>
          </a:p>
          <a:p>
            <a:pPr lvl="0" algn="just"/>
            <a:r>
              <a:rPr lang="en-US" b="1" i="1" dirty="0"/>
              <a:t>Group Level:</a:t>
            </a:r>
            <a:r>
              <a:rPr lang="en-US" i="1" dirty="0"/>
              <a:t> </a:t>
            </a:r>
            <a:r>
              <a:rPr lang="en-US" dirty="0"/>
              <a:t>Though people interpret anything at their individual level, they are often modified by group pressures, which then become a force in shaping human </a:t>
            </a:r>
            <a:r>
              <a:rPr lang="en-US" dirty="0" err="1"/>
              <a:t>behaviour</a:t>
            </a:r>
            <a:r>
              <a:rPr lang="en-US" dirty="0"/>
              <a:t>, thus, individuals should be studied in groups also. Research in group dynamics has contributed vitally to </a:t>
            </a:r>
            <a:r>
              <a:rPr lang="en-US" dirty="0" err="1"/>
              <a:t>organisational</a:t>
            </a:r>
            <a:r>
              <a:rPr lang="en-US" dirty="0"/>
              <a:t> </a:t>
            </a:r>
            <a:r>
              <a:rPr lang="en-US" dirty="0" err="1"/>
              <a:t>behaviour</a:t>
            </a:r>
            <a:r>
              <a:rPr lang="en-US" dirty="0"/>
              <a:t> and shows how a group behaves in its norms, cohesion, goals, procedures, communication pattern and leadership. These research results are advancing managerial knowledge of understanding group </a:t>
            </a:r>
            <a:r>
              <a:rPr lang="en-US" dirty="0" err="1"/>
              <a:t>behaviour</a:t>
            </a:r>
            <a:r>
              <a:rPr lang="en-US" dirty="0"/>
              <a:t>, which is very important for </a:t>
            </a:r>
            <a:r>
              <a:rPr lang="en-US" dirty="0" err="1"/>
              <a:t>organisational</a:t>
            </a:r>
            <a:r>
              <a:rPr lang="en-US" dirty="0"/>
              <a:t> morale and productivity</a:t>
            </a:r>
            <a:r>
              <a:rPr lang="en-US" dirty="0" smtClean="0"/>
              <a: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TotalTime>
  <Words>1835</Words>
  <Application>Microsoft Office PowerPoint</Application>
  <PresentationFormat>On-screen Show (4:3)</PresentationFormat>
  <Paragraphs>70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Equity</vt:lpstr>
      <vt:lpstr>Organisational behaviour</vt:lpstr>
      <vt:lpstr>Organisational behaviour</vt:lpstr>
      <vt:lpstr>Slide 3</vt:lpstr>
      <vt:lpstr>Elements of organizational behavior</vt:lpstr>
      <vt:lpstr>  Nature of organizational behaviour: </vt:lpstr>
      <vt:lpstr>  Nature of organizational behaviour: </vt:lpstr>
      <vt:lpstr>Scope of Organizational Behaviour:</vt:lpstr>
      <vt:lpstr>Slide 8</vt:lpstr>
      <vt:lpstr>Importance or Significance of Organizational Behaviour:</vt:lpstr>
      <vt:lpstr>Importance or Significance of Organizational Behaviour:</vt:lpstr>
      <vt:lpstr>Importance or Significance of Organizational Behaviour:</vt:lpstr>
      <vt:lpstr>Importance or Significance of Organizational Behaviour: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Organisational behaviour</dc:title>
  <dc:creator>Hp</dc:creator>
  <cp:lastModifiedBy>Hp</cp:lastModifiedBy>
  <cp:revision>1</cp:revision>
  <dcterms:created xsi:type="dcterms:W3CDTF">2025-02-10T09:29:45Z</dcterms:created>
  <dcterms:modified xsi:type="dcterms:W3CDTF">2025-02-10T09:40:09Z</dcterms:modified>
</cp:coreProperties>
</file>